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277" r:id="rId3"/>
    <p:sldId id="258" r:id="rId4"/>
    <p:sldId id="261" r:id="rId5"/>
    <p:sldId id="271" r:id="rId6"/>
    <p:sldId id="272" r:id="rId7"/>
    <p:sldId id="278" r:id="rId8"/>
    <p:sldId id="259" r:id="rId9"/>
    <p:sldId id="264" r:id="rId10"/>
    <p:sldId id="273" r:id="rId11"/>
    <p:sldId id="274" r:id="rId12"/>
    <p:sldId id="262" r:id="rId13"/>
    <p:sldId id="284" r:id="rId14"/>
    <p:sldId id="285" r:id="rId15"/>
    <p:sldId id="279" r:id="rId16"/>
    <p:sldId id="280" r:id="rId17"/>
    <p:sldId id="281" r:id="rId18"/>
    <p:sldId id="282" r:id="rId19"/>
    <p:sldId id="283" r:id="rId20"/>
    <p:sldId id="301" r:id="rId21"/>
    <p:sldId id="286" r:id="rId22"/>
    <p:sldId id="287" r:id="rId23"/>
    <p:sldId id="288" r:id="rId24"/>
    <p:sldId id="302" r:id="rId25"/>
    <p:sldId id="289" r:id="rId26"/>
    <p:sldId id="297" r:id="rId27"/>
    <p:sldId id="298" r:id="rId28"/>
    <p:sldId id="299" r:id="rId29"/>
    <p:sldId id="300" r:id="rId30"/>
    <p:sldId id="29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9"/>
    <p:restoredTop sz="94759"/>
  </p:normalViewPr>
  <p:slideViewPr>
    <p:cSldViewPr snapToGrid="0">
      <p:cViewPr varScale="1">
        <p:scale>
          <a:sx n="83" d="100"/>
          <a:sy n="83" d="100"/>
        </p:scale>
        <p:origin x="20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www.raspberrypi.com</a:t>
            </a:r>
            <a:r>
              <a:rPr lang="en-GB" dirty="0"/>
              <a:t>/news/coding-space-invaders-disintegrating-shields-wireframe-9/ </a:t>
            </a:r>
          </a:p>
          <a:p>
            <a:r>
              <a:rPr lang="en-GB" dirty="0"/>
              <a:t>https://</a:t>
            </a:r>
            <a:r>
              <a:rPr lang="en-GB" dirty="0" err="1"/>
              <a:t>spaceinvaders.fandom.com</a:t>
            </a:r>
            <a:r>
              <a:rPr lang="en-GB" dirty="0"/>
              <a:t>/wiki/UFO</a:t>
            </a:r>
          </a:p>
          <a:p>
            <a:r>
              <a:rPr lang="en-GB" dirty="0"/>
              <a:t>https://</a:t>
            </a:r>
            <a:r>
              <a:rPr lang="en-GB" dirty="0" err="1"/>
              <a:t>opensea.io</a:t>
            </a:r>
            <a:r>
              <a:rPr lang="en-GB" dirty="0"/>
              <a:t>/assets/</a:t>
            </a:r>
            <a:r>
              <a:rPr lang="en-GB" dirty="0" err="1"/>
              <a:t>matic</a:t>
            </a:r>
            <a:r>
              <a:rPr lang="en-GB" dirty="0"/>
              <a:t>/0x2953399124f0cbb46d2cbacd8a89cf0599974963/44780268195173871161572035472768948089987869065093867251645780525528479957092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33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Mario – add new Component -&gt; Physics -&gt; Circle Collider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5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8B36-B4BE-A895-F5A2-478BD321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685DA-A614-FAD9-91BF-DB8E8F84C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E638-FC4C-BE6F-FF3E-F2F4ED8B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Block – add new Component -&gt; Physics -&gt; Box Collider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DD34-049F-67A1-F5A8-FF85B4518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4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F8B7-DDDC-D593-14C8-9D2235A3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766C-10ED-2442-33B9-EE3CAC6C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A0268-4C6F-AC72-7B68-A335BFE5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AB29-3FC5-084A-0939-38193B4FC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4DD3-29A5-3E24-C154-729CB03F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C3B82-0646-F263-423C-7968DF83C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19790-903A-59CB-99DD-EAEABBE6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016B0-F57A-5B14-36BC-BB3AC12FD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3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0927-7399-40E1-AA06-60315308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1E7C2-1E7E-0343-76C3-DF9E7031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5B2C-4DBF-447C-0E2C-859C9BBA1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9F7E-445E-B4F7-9C65-F20913FA6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9679-237C-E28F-BC59-8D1D87AA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60E61-6372-0330-6F47-D29456D4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16801-9C76-FD89-3541-BF636C315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6A93-F4C2-A352-C767-B25CD1AC8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9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7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9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8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8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8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3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724003" y="159536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 descr="2D Array">
            <a:extLst>
              <a:ext uri="{FF2B5EF4-FFF2-40B4-BE49-F238E27FC236}">
                <a16:creationId xmlns:a16="http://schemas.microsoft.com/office/drawing/2014/main" id="{ECF32CFA-FA50-8CC1-4245-1490AE531B57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9192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671638" y="1595366"/>
            <a:ext cx="87820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2D Array">
            <a:extLst>
              <a:ext uri="{FF2B5EF4-FFF2-40B4-BE49-F238E27FC236}">
                <a16:creationId xmlns:a16="http://schemas.microsoft.com/office/drawing/2014/main" id="{246BEB9F-5AD9-7105-0875-79D840AC6B62}"/>
              </a:ext>
            </a:extLst>
          </p:cNvPr>
          <p:cNvCxnSpPr>
            <a:cxnSpLocks/>
          </p:cNvCxnSpPr>
          <p:nvPr/>
        </p:nvCxnSpPr>
        <p:spPr>
          <a:xfrm>
            <a:off x="1671638" y="156679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2D Array">
            <a:extLst>
              <a:ext uri="{FF2B5EF4-FFF2-40B4-BE49-F238E27FC236}">
                <a16:creationId xmlns:a16="http://schemas.microsoft.com/office/drawing/2014/main" id="{DF071A5D-7B52-1BB8-3A9A-A5F54D2FAB83}"/>
              </a:ext>
            </a:extLst>
          </p:cNvPr>
          <p:cNvCxnSpPr>
            <a:cxnSpLocks/>
          </p:cNvCxnSpPr>
          <p:nvPr/>
        </p:nvCxnSpPr>
        <p:spPr>
          <a:xfrm>
            <a:off x="2138368" y="157631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 descr="2D Array">
            <a:extLst>
              <a:ext uri="{FF2B5EF4-FFF2-40B4-BE49-F238E27FC236}">
                <a16:creationId xmlns:a16="http://schemas.microsoft.com/office/drawing/2014/main" id="{CF62FC20-825F-4BE8-7849-D8B3F27D169C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6" name="Straight Connector 25" descr="2D Array">
            <a:extLst>
              <a:ext uri="{FF2B5EF4-FFF2-40B4-BE49-F238E27FC236}">
                <a16:creationId xmlns:a16="http://schemas.microsoft.com/office/drawing/2014/main" id="{C963428D-00AE-C06D-F065-A231FD27BC9E}"/>
              </a:ext>
            </a:extLst>
          </p:cNvPr>
          <p:cNvCxnSpPr>
            <a:cxnSpLocks/>
          </p:cNvCxnSpPr>
          <p:nvPr/>
        </p:nvCxnSpPr>
        <p:spPr>
          <a:xfrm>
            <a:off x="2619386" y="158583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2D Array">
            <a:extLst>
              <a:ext uri="{FF2B5EF4-FFF2-40B4-BE49-F238E27FC236}">
                <a16:creationId xmlns:a16="http://schemas.microsoft.com/office/drawing/2014/main" id="{5EDAAB2C-8865-6AB2-C85B-6320B756FFC8}"/>
              </a:ext>
            </a:extLst>
          </p:cNvPr>
          <p:cNvCxnSpPr>
            <a:cxnSpLocks/>
          </p:cNvCxnSpPr>
          <p:nvPr/>
        </p:nvCxnSpPr>
        <p:spPr>
          <a:xfrm>
            <a:off x="3114692" y="1581062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2D Array">
            <a:extLst>
              <a:ext uri="{FF2B5EF4-FFF2-40B4-BE49-F238E27FC236}">
                <a16:creationId xmlns:a16="http://schemas.microsoft.com/office/drawing/2014/main" id="{0B31718C-B6DC-8529-06FB-6AFF96BBB26F}"/>
              </a:ext>
            </a:extLst>
          </p:cNvPr>
          <p:cNvCxnSpPr>
            <a:cxnSpLocks/>
          </p:cNvCxnSpPr>
          <p:nvPr/>
        </p:nvCxnSpPr>
        <p:spPr>
          <a:xfrm>
            <a:off x="3594351" y="158908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2D Array">
            <a:extLst>
              <a:ext uri="{FF2B5EF4-FFF2-40B4-BE49-F238E27FC236}">
                <a16:creationId xmlns:a16="http://schemas.microsoft.com/office/drawing/2014/main" id="{46087EA8-6B8A-56DB-7A96-1896DD9ECC82}"/>
              </a:ext>
            </a:extLst>
          </p:cNvPr>
          <p:cNvCxnSpPr>
            <a:cxnSpLocks/>
          </p:cNvCxnSpPr>
          <p:nvPr/>
        </p:nvCxnSpPr>
        <p:spPr>
          <a:xfrm>
            <a:off x="4083636" y="158748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2D Array">
            <a:extLst>
              <a:ext uri="{FF2B5EF4-FFF2-40B4-BE49-F238E27FC236}">
                <a16:creationId xmlns:a16="http://schemas.microsoft.com/office/drawing/2014/main" id="{D2433006-1EF7-B01F-917B-C6346F837918}"/>
              </a:ext>
            </a:extLst>
          </p:cNvPr>
          <p:cNvCxnSpPr>
            <a:cxnSpLocks/>
          </p:cNvCxnSpPr>
          <p:nvPr/>
        </p:nvCxnSpPr>
        <p:spPr>
          <a:xfrm>
            <a:off x="4563294" y="158588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2D Array">
            <a:extLst>
              <a:ext uri="{FF2B5EF4-FFF2-40B4-BE49-F238E27FC236}">
                <a16:creationId xmlns:a16="http://schemas.microsoft.com/office/drawing/2014/main" id="{F2137590-D032-A03F-3B82-902CA4FCB8C4}"/>
              </a:ext>
            </a:extLst>
          </p:cNvPr>
          <p:cNvCxnSpPr>
            <a:cxnSpLocks/>
          </p:cNvCxnSpPr>
          <p:nvPr/>
        </p:nvCxnSpPr>
        <p:spPr>
          <a:xfrm>
            <a:off x="5063810" y="1595509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2D Array">
            <a:extLst>
              <a:ext uri="{FF2B5EF4-FFF2-40B4-BE49-F238E27FC236}">
                <a16:creationId xmlns:a16="http://schemas.microsoft.com/office/drawing/2014/main" id="{1461BDF1-C0C6-EDA6-57DB-123B62F8D308}"/>
              </a:ext>
            </a:extLst>
          </p:cNvPr>
          <p:cNvCxnSpPr>
            <a:cxnSpLocks/>
          </p:cNvCxnSpPr>
          <p:nvPr/>
        </p:nvCxnSpPr>
        <p:spPr>
          <a:xfrm>
            <a:off x="5533845" y="157465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2D Array">
            <a:extLst>
              <a:ext uri="{FF2B5EF4-FFF2-40B4-BE49-F238E27FC236}">
                <a16:creationId xmlns:a16="http://schemas.microsoft.com/office/drawing/2014/main" id="{B857981D-9D6B-0F03-B891-626A9D709612}"/>
              </a:ext>
            </a:extLst>
          </p:cNvPr>
          <p:cNvCxnSpPr>
            <a:cxnSpLocks/>
          </p:cNvCxnSpPr>
          <p:nvPr/>
        </p:nvCxnSpPr>
        <p:spPr>
          <a:xfrm>
            <a:off x="6042380" y="156462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2D Array">
            <a:extLst>
              <a:ext uri="{FF2B5EF4-FFF2-40B4-BE49-F238E27FC236}">
                <a16:creationId xmlns:a16="http://schemas.microsoft.com/office/drawing/2014/main" id="{9C215503-1A3C-8E8C-8AAB-9B6820D38EA2}"/>
              </a:ext>
            </a:extLst>
          </p:cNvPr>
          <p:cNvCxnSpPr>
            <a:cxnSpLocks/>
          </p:cNvCxnSpPr>
          <p:nvPr/>
        </p:nvCxnSpPr>
        <p:spPr>
          <a:xfrm>
            <a:off x="6551970" y="157415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descr="2D Array">
            <a:extLst>
              <a:ext uri="{FF2B5EF4-FFF2-40B4-BE49-F238E27FC236}">
                <a16:creationId xmlns:a16="http://schemas.microsoft.com/office/drawing/2014/main" id="{DBC6402F-F28E-DC2F-9C83-3D51AA5B64F2}"/>
              </a:ext>
            </a:extLst>
          </p:cNvPr>
          <p:cNvCxnSpPr>
            <a:cxnSpLocks/>
          </p:cNvCxnSpPr>
          <p:nvPr/>
        </p:nvCxnSpPr>
        <p:spPr>
          <a:xfrm>
            <a:off x="7032986" y="1583671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2D Array">
            <a:extLst>
              <a:ext uri="{FF2B5EF4-FFF2-40B4-BE49-F238E27FC236}">
                <a16:creationId xmlns:a16="http://schemas.microsoft.com/office/drawing/2014/main" id="{CD530D8B-6B94-B9E4-98D9-5F84A05AE930}"/>
              </a:ext>
            </a:extLst>
          </p:cNvPr>
          <p:cNvCxnSpPr>
            <a:cxnSpLocks/>
          </p:cNvCxnSpPr>
          <p:nvPr/>
        </p:nvCxnSpPr>
        <p:spPr>
          <a:xfrm>
            <a:off x="7499715" y="156461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2D Array">
            <a:extLst>
              <a:ext uri="{FF2B5EF4-FFF2-40B4-BE49-F238E27FC236}">
                <a16:creationId xmlns:a16="http://schemas.microsoft.com/office/drawing/2014/main" id="{A004A62B-7B6A-62E0-A266-962EF0ED1B50}"/>
              </a:ext>
            </a:extLst>
          </p:cNvPr>
          <p:cNvCxnSpPr>
            <a:cxnSpLocks/>
          </p:cNvCxnSpPr>
          <p:nvPr/>
        </p:nvCxnSpPr>
        <p:spPr>
          <a:xfrm>
            <a:off x="7980733" y="158842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 descr="2D Array">
            <a:extLst>
              <a:ext uri="{FF2B5EF4-FFF2-40B4-BE49-F238E27FC236}">
                <a16:creationId xmlns:a16="http://schemas.microsoft.com/office/drawing/2014/main" id="{DCA52C9D-0FD1-6272-7700-6F5D07BEBC7B}"/>
              </a:ext>
            </a:extLst>
          </p:cNvPr>
          <p:cNvCxnSpPr>
            <a:cxnSpLocks/>
          </p:cNvCxnSpPr>
          <p:nvPr/>
        </p:nvCxnSpPr>
        <p:spPr>
          <a:xfrm>
            <a:off x="8466510" y="157413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 descr="2D Array">
            <a:extLst>
              <a:ext uri="{FF2B5EF4-FFF2-40B4-BE49-F238E27FC236}">
                <a16:creationId xmlns:a16="http://schemas.microsoft.com/office/drawing/2014/main" id="{0B35071C-4B55-A53D-29E3-9D2E5C93312E}"/>
              </a:ext>
            </a:extLst>
          </p:cNvPr>
          <p:cNvCxnSpPr>
            <a:cxnSpLocks/>
          </p:cNvCxnSpPr>
          <p:nvPr/>
        </p:nvCxnSpPr>
        <p:spPr>
          <a:xfrm>
            <a:off x="8961814" y="158365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descr="2D Array">
            <a:extLst>
              <a:ext uri="{FF2B5EF4-FFF2-40B4-BE49-F238E27FC236}">
                <a16:creationId xmlns:a16="http://schemas.microsoft.com/office/drawing/2014/main" id="{C22E0B21-29E4-67C1-CDC4-58579669F8E1}"/>
              </a:ext>
            </a:extLst>
          </p:cNvPr>
          <p:cNvCxnSpPr>
            <a:cxnSpLocks/>
          </p:cNvCxnSpPr>
          <p:nvPr/>
        </p:nvCxnSpPr>
        <p:spPr>
          <a:xfrm>
            <a:off x="9428542" y="156460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2D Array">
            <a:extLst>
              <a:ext uri="{FF2B5EF4-FFF2-40B4-BE49-F238E27FC236}">
                <a16:creationId xmlns:a16="http://schemas.microsoft.com/office/drawing/2014/main" id="{E1CFB31B-432F-CB94-1981-30339D4D93AA}"/>
              </a:ext>
            </a:extLst>
          </p:cNvPr>
          <p:cNvCxnSpPr>
            <a:cxnSpLocks/>
          </p:cNvCxnSpPr>
          <p:nvPr/>
        </p:nvCxnSpPr>
        <p:spPr>
          <a:xfrm>
            <a:off x="9938132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descr="2D Array">
            <a:extLst>
              <a:ext uri="{FF2B5EF4-FFF2-40B4-BE49-F238E27FC236}">
                <a16:creationId xmlns:a16="http://schemas.microsoft.com/office/drawing/2014/main" id="{CDFE0B0B-2558-B6D0-E3B4-337532E79797}"/>
              </a:ext>
            </a:extLst>
          </p:cNvPr>
          <p:cNvCxnSpPr>
            <a:cxnSpLocks/>
          </p:cNvCxnSpPr>
          <p:nvPr/>
        </p:nvCxnSpPr>
        <p:spPr>
          <a:xfrm>
            <a:off x="10423908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 descr="2D Array">
            <a:extLst>
              <a:ext uri="{FF2B5EF4-FFF2-40B4-BE49-F238E27FC236}">
                <a16:creationId xmlns:a16="http://schemas.microsoft.com/office/drawing/2014/main" id="{9F8E03D0-1DB4-0422-F58B-9D5FBC62E13C}"/>
              </a:ext>
            </a:extLst>
          </p:cNvPr>
          <p:cNvSpPr txBox="1"/>
          <p:nvPr/>
        </p:nvSpPr>
        <p:spPr>
          <a:xfrm>
            <a:off x="1719251" y="1036781"/>
            <a:ext cx="89820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100" dirty="0">
                <a:solidFill>
                  <a:schemeClr val="bg1"/>
                </a:solidFill>
              </a:rPr>
              <a:t>0   1   2    3   4   5    6   7   8   9  10 11 12 13 14 15 16 17</a:t>
            </a:r>
          </a:p>
        </p:txBody>
      </p:sp>
    </p:spTree>
    <p:extLst>
      <p:ext uri="{BB962C8B-B14F-4D97-AF65-F5344CB8AC3E}">
        <p14:creationId xmlns:p14="http://schemas.microsoft.com/office/powerpoint/2010/main" val="14219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CCAD-6C92-428D-70EE-0C634BC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01E7-4F62-20FE-8AE8-90316FFB9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Should we build some of these entities as classes? </a:t>
            </a:r>
          </a:p>
        </p:txBody>
      </p:sp>
      <p:pic>
        <p:nvPicPr>
          <p:cNvPr id="5" name="Picture 4" descr="Mario">
            <a:extLst>
              <a:ext uri="{FF2B5EF4-FFF2-40B4-BE49-F238E27FC236}">
                <a16:creationId xmlns:a16="http://schemas.microsoft.com/office/drawing/2014/main" id="{06BC3F28-EAB4-2640-5FCF-DF6D1E9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49" y="2818273"/>
            <a:ext cx="2515085" cy="3106870"/>
          </a:xfrm>
          <a:prstGeom prst="rect">
            <a:avLst/>
          </a:prstGeom>
        </p:spPr>
      </p:pic>
      <p:pic>
        <p:nvPicPr>
          <p:cNvPr id="9" name="Picture 8" descr="Question Mark block">
            <a:extLst>
              <a:ext uri="{FF2B5EF4-FFF2-40B4-BE49-F238E27FC236}">
                <a16:creationId xmlns:a16="http://schemas.microsoft.com/office/drawing/2014/main" id="{BD890D85-1EE6-F02B-56EA-38434E836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87" y="2855580"/>
            <a:ext cx="2374900" cy="2387600"/>
          </a:xfrm>
          <a:prstGeom prst="rect">
            <a:avLst/>
          </a:prstGeom>
        </p:spPr>
      </p:pic>
      <p:pic>
        <p:nvPicPr>
          <p:cNvPr id="11" name="Picture 10" descr="A brick wall with black lines&#10;&#10;Description automatically generated">
            <a:extLst>
              <a:ext uri="{FF2B5EF4-FFF2-40B4-BE49-F238E27FC236}">
                <a16:creationId xmlns:a16="http://schemas.microsoft.com/office/drawing/2014/main" id="{05133705-BC4E-16D3-FC3A-2ED03A660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4"/>
          <a:stretch/>
        </p:blipFill>
        <p:spPr>
          <a:xfrm>
            <a:off x="6219354" y="3058318"/>
            <a:ext cx="2021439" cy="2159000"/>
          </a:xfrm>
          <a:prstGeom prst="rect">
            <a:avLst/>
          </a:prstGeom>
        </p:spPr>
      </p:pic>
      <p:pic>
        <p:nvPicPr>
          <p:cNvPr id="13" name="Picture 12" descr="Goomba">
            <a:extLst>
              <a:ext uri="{FF2B5EF4-FFF2-40B4-BE49-F238E27FC236}">
                <a16:creationId xmlns:a16="http://schemas.microsoft.com/office/drawing/2014/main" id="{AD37FEE1-9245-352D-7D90-1567864D6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974" y="3117914"/>
            <a:ext cx="2098186" cy="25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3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y Technologies - Investor relations">
            <a:extLst>
              <a:ext uri="{FF2B5EF4-FFF2-40B4-BE49-F238E27FC236}">
                <a16:creationId xmlns:a16="http://schemas.microsoft.com/office/drawing/2014/main" id="{3E402998-1B02-D78B-99E8-A0852FA3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07" y="1582973"/>
            <a:ext cx="9314985" cy="32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1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4B4A-91D0-4964-3170-F8C42C17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CE19-D016-B2F5-8AC0-0DC86271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4F5E-50FF-2916-4EAD-7E052D9A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+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- walking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97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83EF-9172-B13E-9C49-99B71D0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4582"/>
          </a:xfrm>
        </p:spPr>
        <p:txBody>
          <a:bodyPr>
            <a:normAutofit/>
          </a:bodyPr>
          <a:lstStyle/>
          <a:p>
            <a:r>
              <a:rPr lang="en-GB" dirty="0"/>
              <a:t>Level Design - load in Ground Block</a:t>
            </a:r>
            <a:br>
              <a:rPr lang="en-GB" dirty="0"/>
            </a:br>
            <a:r>
              <a:rPr lang="en-GB" dirty="0"/>
              <a:t>Pixels Per Unit = 16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259BBD-A816-5A04-A33D-C2442946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44" y="3289300"/>
            <a:ext cx="4648200" cy="3467100"/>
          </a:xfrm>
          <a:prstGeom prst="rect">
            <a:avLst/>
          </a:prstGeom>
        </p:spPr>
      </p:pic>
      <p:pic>
        <p:nvPicPr>
          <p:cNvPr id="7" name="Picture 6" descr="A screenshot of a video game console&#10;&#10;Description automatically generated">
            <a:extLst>
              <a:ext uri="{FF2B5EF4-FFF2-40B4-BE49-F238E27FC236}">
                <a16:creationId xmlns:a16="http://schemas.microsoft.com/office/drawing/2014/main" id="{298EA9B0-9FFB-6876-D7FF-3D47E6EC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6" y="3289300"/>
            <a:ext cx="6223000" cy="35687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6B2EF8-E823-633F-B61D-88E32CF9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44" y="1121821"/>
            <a:ext cx="3646451" cy="19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9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8E76-6CEC-87FD-B18C-C6350952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2D3F-BFB2-9355-D022-A222EAE3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‘Tiled’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2EDD52-CD0A-1225-945D-1B7285ED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4" y="1894236"/>
            <a:ext cx="4521200" cy="469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8848E1-01E9-86E7-B03F-85A29026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42" y="365125"/>
            <a:ext cx="4483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AD032-20D1-71CE-1C33-29044DF7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603-F05E-D483-2115-D566239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Tiled Draw Mode – 20 tiles wide x 2 high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E2E0D7-7E0C-C1AE-52B7-B64A80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4" y="1543405"/>
            <a:ext cx="11385390" cy="45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EEC9-4B37-DC0A-E46C-5D4106B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5A2-26C0-58CC-234C-106ADFFD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Unity – Select Tiled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10A481-E471-8D41-27FA-9F19A564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38481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A43C56-439C-45F4-B21D-0E4B9374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078937"/>
            <a:ext cx="7772400" cy="3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7D93-2334-A21F-098F-E9C461B2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B0F-781E-2E30-8A31-F676AEE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Level Design</a:t>
            </a:r>
          </a:p>
        </p:txBody>
      </p:sp>
      <p:pic>
        <p:nvPicPr>
          <p:cNvPr id="5" name="Picture 4" descr="A video game with a red brick wall and a red person and a cloud&#10;&#10;Description automatically generated with medium confidence">
            <a:extLst>
              <a:ext uri="{FF2B5EF4-FFF2-40B4-BE49-F238E27FC236}">
                <a16:creationId xmlns:a16="http://schemas.microsoft.com/office/drawing/2014/main" id="{43362F53-2B9D-C06B-7C24-9BDDA841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1124"/>
            <a:ext cx="7772400" cy="40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D826-BE19-4087-611E-AAB3DBFD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Super Mario Bros</a:t>
            </a:r>
          </a:p>
        </p:txBody>
      </p:sp>
      <p:pic>
        <p:nvPicPr>
          <p:cNvPr id="5" name="Content Placeholder 4" descr="Super Mario timeline">
            <a:extLst>
              <a:ext uri="{FF2B5EF4-FFF2-40B4-BE49-F238E27FC236}">
                <a16:creationId xmlns:a16="http://schemas.microsoft.com/office/drawing/2014/main" id="{65A956D9-AC21-54C9-E485-C139484D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2" r="18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7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857B-51C7-2C5E-A45A-1C8D946C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880B-65E2-10E8-DC3D-0DF051D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D931-2495-A729-5AF4-E5B87C87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+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- walking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5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5E34-6462-5DE2-CF7F-F2ECA789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EA8-0247-61D5-2F1D-8CA786E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0B527C-0236-9BE2-1126-BEFB1796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5" y="1378098"/>
            <a:ext cx="8390054" cy="4101804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9B2D74-FA91-E34C-E8D9-8E3A92D4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87"/>
          <a:stretch/>
        </p:blipFill>
        <p:spPr>
          <a:xfrm>
            <a:off x="8128107" y="1690688"/>
            <a:ext cx="4063893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76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641B-A5A2-156D-AA1A-39CC32EE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5702-D673-E907-9CC2-4333A58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0A426C2-BDDD-DF66-CB10-46302648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0"/>
            <a:ext cx="9750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5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09E6-6E85-010F-8BDA-E1A2FAA8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49DA-A304-DAA9-11AD-24AE946C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A227037-C3BE-063D-B808-17D00656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78" y="0"/>
            <a:ext cx="9222366" cy="4107051"/>
          </a:xfrm>
          <a:prstGeom prst="rect">
            <a:avLst/>
          </a:prstGeom>
        </p:spPr>
      </p:pic>
      <p:pic>
        <p:nvPicPr>
          <p:cNvPr id="8" name="Picture 7" descr="A video game with a person standing on a wall&#10;&#10;Description automatically generated">
            <a:extLst>
              <a:ext uri="{FF2B5EF4-FFF2-40B4-BE49-F238E27FC236}">
                <a16:creationId xmlns:a16="http://schemas.microsoft.com/office/drawing/2014/main" id="{5099112A-D60E-D280-78DE-802F2207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719"/>
          <a:stretch/>
        </p:blipFill>
        <p:spPr>
          <a:xfrm>
            <a:off x="1764661" y="4107051"/>
            <a:ext cx="7772400" cy="27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6A39-6BD9-65FC-BC90-C66419A7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86B-6D2D-A9CC-42BF-719F3ABB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8E78-C701-845F-66F1-58503107E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+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- walking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09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6F5E-FE38-6964-6CCE-DC39A316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DA66-29B7-13C1-8837-3C991BAA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Mario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E48D-F7E3-76DF-EAF4-6EC4A8E0399D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Mario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Mario – add new Component -&gt; Physics -&gt; Circle Collider 2D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F28BD8-D6CE-A7A6-02AB-DBD5B616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8"/>
          <a:stretch/>
        </p:blipFill>
        <p:spPr>
          <a:xfrm>
            <a:off x="1062153" y="1479705"/>
            <a:ext cx="5981700" cy="457540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42B2E-505C-236B-0286-A458A71E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06" y="1479705"/>
            <a:ext cx="4406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BF5B-89C1-A988-DD85-FFB5357A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C56B-8074-458B-5C7A-2B3DEEE9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6D-4E58-963F-F13F-B784A1F28E4E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Block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Block – add new Component -&gt; Physics -&gt; Box Collider 2D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2A1355-7AD9-E1B7-715F-010B391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32" y="1431382"/>
            <a:ext cx="10200168" cy="46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6638-2B73-3D5B-2525-F8CB974C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A269-A6F1-560A-1D6D-651FD18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Collision text – for visual cues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C771-8CCC-D386-333A-D6C119A33D5F}"/>
              </a:ext>
            </a:extLst>
          </p:cNvPr>
          <p:cNvSpPr txBox="1"/>
          <p:nvPr/>
        </p:nvSpPr>
        <p:spPr>
          <a:xfrm>
            <a:off x="2544951" y="6211669"/>
            <a:ext cx="710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GameObject</a:t>
            </a:r>
            <a:r>
              <a:rPr lang="en-GB" dirty="0"/>
              <a:t> -&gt; UI -&gt; Text - </a:t>
            </a:r>
            <a:r>
              <a:rPr lang="en-GB" dirty="0" err="1"/>
              <a:t>TextMeshPro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D1974F-EC29-3F49-26A5-68096D76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1" y="1663566"/>
            <a:ext cx="6502400" cy="425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21BF24-C46B-CF47-6E1F-1C66A75D281E}"/>
              </a:ext>
            </a:extLst>
          </p:cNvPr>
          <p:cNvSpPr/>
          <p:nvPr/>
        </p:nvSpPr>
        <p:spPr>
          <a:xfrm>
            <a:off x="4067171" y="4958576"/>
            <a:ext cx="2767980" cy="323385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E28986E2-B2A5-B411-EB2A-92AFCB68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46" y="2707923"/>
            <a:ext cx="436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BD9B-70FC-1887-D67C-174AAB5C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4936-71F2-4775-E47F-6A3C8DC7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Collision code in our C# Script - for visual cues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8D5F160-62A5-6DB9-B65B-A9502D16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88" y="4545631"/>
            <a:ext cx="7772400" cy="1688068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69777AA-2A1F-1E77-3E3E-53574F82C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088" y="1690688"/>
            <a:ext cx="57531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7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30A40-C932-B536-1EAC-15AA81DA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059D-579F-4A16-AFD1-009F587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Update parameters in the Inspector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DA6E93-8239-63AA-A0DB-CC0AA50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9" y="1403135"/>
            <a:ext cx="4533900" cy="61595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F2F15A1-DB0D-A305-F575-A94021D22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559" y="4200240"/>
            <a:ext cx="6281924" cy="1642687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C238E0-978E-478D-060A-1F8CD5B22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362" y="1942164"/>
            <a:ext cx="1943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8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25369"/>
            <a:ext cx="12142445" cy="1325563"/>
          </a:xfrm>
        </p:spPr>
        <p:txBody>
          <a:bodyPr/>
          <a:lstStyle/>
          <a:p>
            <a:r>
              <a:rPr lang="en-GB" dirty="0"/>
              <a:t>What are the characteristics of Super Mario Bros?</a:t>
            </a:r>
          </a:p>
        </p:txBody>
      </p:sp>
      <p:pic>
        <p:nvPicPr>
          <p:cNvPr id="5" name="Picture 4" descr="A video game screen with a person in a red suit&#10;&#10;Description automatically generated">
            <a:extLst>
              <a:ext uri="{FF2B5EF4-FFF2-40B4-BE49-F238E27FC236}">
                <a16:creationId xmlns:a16="http://schemas.microsoft.com/office/drawing/2014/main" id="{33A32039-1699-580D-BC2D-DB307257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3" y="1405717"/>
            <a:ext cx="5983853" cy="52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BBC4-8BB0-B62D-4B24-C0E771CD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1BA4-41DE-9C1E-ECD1-4F9EDBA8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Change the </a:t>
            </a:r>
            <a:r>
              <a:rPr lang="en-GB" dirty="0" err="1"/>
              <a:t>TextMesh.text</a:t>
            </a:r>
            <a:r>
              <a:rPr lang="en-GB" dirty="0"/>
              <a:t> upon collision!</a:t>
            </a:r>
          </a:p>
        </p:txBody>
      </p:sp>
      <p:pic>
        <p:nvPicPr>
          <p:cNvPr id="5" name="Picture 4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3FA43E80-7086-C4D3-F682-8C1D1425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0" y="2018741"/>
            <a:ext cx="10417840" cy="37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characteristics (requirements)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35" cy="3769264"/>
          </a:xfrm>
        </p:spPr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Gravity effect of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video game screen with a green pipe and a green hill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A19D62B5-C398-2690-5919-437A5DAC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35" y="1825625"/>
            <a:ext cx="4644128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9" name="Content Placeholder 8" descr="A paper with a graph and a sign&#10;&#10;Description automatically generated with medium confidence">
            <a:extLst>
              <a:ext uri="{FF2B5EF4-FFF2-40B4-BE49-F238E27FC236}">
                <a16:creationId xmlns:a16="http://schemas.microsoft.com/office/drawing/2014/main" id="{8609520C-F713-3B76-F483-2C847E74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019" y="165443"/>
            <a:ext cx="9459585" cy="65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5" name="Content Placeholder 4" descr="A level of super mario">
            <a:extLst>
              <a:ext uri="{FF2B5EF4-FFF2-40B4-BE49-F238E27FC236}">
                <a16:creationId xmlns:a16="http://schemas.microsoft.com/office/drawing/2014/main" id="{60558BC0-77A2-217B-3CB9-13F01786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318" y="138734"/>
            <a:ext cx="9885245" cy="66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9F1-7EBB-2AA8-C0E6-D5DE4634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</a:t>
            </a:r>
            <a:r>
              <a:rPr lang="en-GB" dirty="0" err="1"/>
              <a:t>tilemap</a:t>
            </a:r>
            <a:endParaRPr lang="en-GB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3401F3-7D25-B9A5-D25F-7BBA5B1CB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1" y="1984487"/>
            <a:ext cx="11951452" cy="3424419"/>
          </a:xfrm>
        </p:spPr>
      </p:pic>
    </p:spTree>
    <p:extLst>
      <p:ext uri="{BB962C8B-B14F-4D97-AF65-F5344CB8AC3E}">
        <p14:creationId xmlns:p14="http://schemas.microsoft.com/office/powerpoint/2010/main" val="350225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8953-3FAC-38C5-CC6D-E7C870D9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design a solution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873A-600F-0922-ECC4-18087EBB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Mario would move right (optionally left if levels allows)</a:t>
            </a:r>
          </a:p>
          <a:p>
            <a:pPr lvl="1"/>
            <a:r>
              <a:rPr lang="en-GB" dirty="0"/>
              <a:t>Move coordinates (x) when respond to left and right key press</a:t>
            </a:r>
          </a:p>
          <a:p>
            <a:r>
              <a:rPr lang="en-GB" dirty="0"/>
              <a:t>The array of blocks </a:t>
            </a:r>
          </a:p>
          <a:p>
            <a:pPr lvl="1"/>
            <a:r>
              <a:rPr lang="en-GB" dirty="0"/>
              <a:t>2D array of graphics? 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r>
              <a:rPr lang="en-GB" dirty="0"/>
              <a:t>Jump - gravity</a:t>
            </a:r>
          </a:p>
          <a:p>
            <a:pPr lvl="1"/>
            <a:r>
              <a:rPr lang="en-GB" dirty="0"/>
              <a:t>Change the x and y coordinates accordingly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8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7143</TotalTime>
  <Words>617</Words>
  <Application>Microsoft Macintosh PowerPoint</Application>
  <PresentationFormat>Widescreen</PresentationFormat>
  <Paragraphs>100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2013 - 2022 Theme</vt:lpstr>
      <vt:lpstr>Super Mario</vt:lpstr>
      <vt:lpstr>Super Mario Bros</vt:lpstr>
      <vt:lpstr>What are the characteristics of Super Mario Bros?</vt:lpstr>
      <vt:lpstr>Key characteristics (requirements)</vt:lpstr>
      <vt:lpstr>Paper design!</vt:lpstr>
      <vt:lpstr>Paper design!</vt:lpstr>
      <vt:lpstr>Unity tilemap</vt:lpstr>
      <vt:lpstr>How do we design a solution to this?</vt:lpstr>
      <vt:lpstr>2D Array?</vt:lpstr>
      <vt:lpstr>2D Array?</vt:lpstr>
      <vt:lpstr>2D Array?</vt:lpstr>
      <vt:lpstr>What about OOP?</vt:lpstr>
      <vt:lpstr>PowerPoint Presentation</vt:lpstr>
      <vt:lpstr>Steps / Requirements</vt:lpstr>
      <vt:lpstr>Level Design - load in Ground Block Pixels Per Unit = 16 </vt:lpstr>
      <vt:lpstr>Select ‘Tiled’</vt:lpstr>
      <vt:lpstr>Tiled Draw Mode – 20 tiles wide x 2 high</vt:lpstr>
      <vt:lpstr>In Unity – Select Tiled</vt:lpstr>
      <vt:lpstr>Simple Level Design</vt:lpstr>
      <vt:lpstr>Steps / Requirements</vt:lpstr>
      <vt:lpstr>2. Mario Movement</vt:lpstr>
      <vt:lpstr>2. Mario Movement</vt:lpstr>
      <vt:lpstr>2. Mario Movement</vt:lpstr>
      <vt:lpstr>Steps / Requirements</vt:lpstr>
      <vt:lpstr>3. Object Detection – Colliders for Mario</vt:lpstr>
      <vt:lpstr>3. Object Detection – Colliders for Block</vt:lpstr>
      <vt:lpstr>3. Collision text – for visual cues</vt:lpstr>
      <vt:lpstr>3. Collision code in our C# Script - for visual cues</vt:lpstr>
      <vt:lpstr>3. Update parameters in the Inspector</vt:lpstr>
      <vt:lpstr>3. Change the TextMesh.text upon collision!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57</cp:revision>
  <dcterms:created xsi:type="dcterms:W3CDTF">2023-10-14T07:18:20Z</dcterms:created>
  <dcterms:modified xsi:type="dcterms:W3CDTF">2024-11-16T20:43:21Z</dcterms:modified>
</cp:coreProperties>
</file>